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62" r:id="rId6"/>
    <p:sldId id="268" r:id="rId7"/>
    <p:sldId id="261" r:id="rId8"/>
    <p:sldId id="263" r:id="rId9"/>
    <p:sldId id="265" r:id="rId10"/>
    <p:sldId id="287" r:id="rId11"/>
    <p:sldId id="266" r:id="rId12"/>
    <p:sldId id="267" r:id="rId13"/>
    <p:sldId id="269" r:id="rId14"/>
    <p:sldId id="271" r:id="rId15"/>
    <p:sldId id="272" r:id="rId16"/>
    <p:sldId id="270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5" r:id="rId26"/>
    <p:sldId id="281" r:id="rId27"/>
    <p:sldId id="283" r:id="rId28"/>
    <p:sldId id="282" r:id="rId29"/>
    <p:sldId id="284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0FF"/>
    <a:srgbClr val="0803FF"/>
    <a:srgbClr val="E66826"/>
    <a:srgbClr val="699DDA"/>
    <a:srgbClr val="FA0106"/>
    <a:srgbClr val="136FC1"/>
    <a:srgbClr val="3B3B3B"/>
    <a:srgbClr val="2A2A2A"/>
    <a:srgbClr val="FEA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6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3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Phils_Work_Files\Landfalling_Hurricanes\US%20Impacting%20Hurricanes%20by%20State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200" dirty="0" smtClean="0">
                <a:latin typeface="Avenir Black"/>
                <a:cs typeface="Avenir Black"/>
              </a:rPr>
              <a:t>Cat 3+ Hurricane Activity</a:t>
            </a:r>
            <a:endParaRPr lang="en-US" sz="3200" dirty="0">
              <a:latin typeface="Avenir Black"/>
              <a:cs typeface="Avenir Black"/>
            </a:endParaRPr>
          </a:p>
        </c:rich>
      </c:tx>
      <c:layout>
        <c:manualLayout>
          <c:xMode val="edge"/>
          <c:yMode val="edge"/>
          <c:x val="0.26638606414153"/>
          <c:y val="0.117319626713327"/>
        </c:manualLayout>
      </c:layout>
      <c:overlay val="0"/>
      <c:spPr>
        <a:noFill/>
        <a:ln w="35431">
          <a:noFill/>
        </a:ln>
      </c:spPr>
    </c:title>
    <c:autoTitleDeleted val="0"/>
    <c:view3D>
      <c:rotX val="15"/>
      <c:hPercent val="4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3175">
          <a:solidFill>
            <a:srgbClr val="000000"/>
          </a:solidFill>
          <a:prstDash val="solid"/>
        </a:ln>
      </c:spPr>
    </c:sideWall>
    <c:backWall>
      <c:thickness val="0"/>
      <c:spPr>
        <a:noFill/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050822122571"/>
          <c:y val="0.21680216802168"/>
          <c:w val="0.844544095665172"/>
          <c:h val="0.628726287262873"/>
        </c:manualLayout>
      </c:layout>
      <c:bar3DChart>
        <c:barDir val="col"/>
        <c:grouping val="clustered"/>
        <c:varyColors val="0"/>
        <c:ser>
          <c:idx val="0"/>
          <c:order val="0"/>
          <c:tx>
            <c:v>Cat 3-4-5</c:v>
          </c:tx>
          <c:spPr>
            <a:pattFill prst="pct90">
              <a:fgClr>
                <a:srgbClr val="00B050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771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.00304154768987773"/>
                  <c:y val="0.0890139665799694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400"/>
                      <a:t>13</a:t>
                    </a:r>
                  </a:p>
                </c:rich>
              </c:tx>
              <c:spPr>
                <a:noFill/>
                <a:ln w="35431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2611009237656E-5"/>
                  <c:y val="0.082628888017957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400"/>
                      <a:t>28</a:t>
                    </a:r>
                  </a:p>
                </c:rich>
              </c:tx>
              <c:spPr>
                <a:noFill/>
                <a:ln w="35431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00423655387519017"/>
                  <c:y val="0.0847548722699257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400"/>
                      <a:t>10</a:t>
                    </a:r>
                  </a:p>
                </c:rich>
              </c:tx>
              <c:spPr>
                <a:noFill/>
                <a:ln w="35431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89318520369362E-5"/>
                  <c:y val="0.0878916521181458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400" dirty="0" smtClean="0"/>
                      <a:t>31</a:t>
                    </a:r>
                    <a:endParaRPr lang="en-US" sz="2400" dirty="0"/>
                  </a:p>
                </c:rich>
              </c:tx>
              <c:spPr>
                <a:noFill/>
                <a:ln w="35431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35431">
                <a:noFill/>
              </a:ln>
            </c:spPr>
            <c:txPr>
              <a:bodyPr/>
              <a:lstStyle/>
              <a:p>
                <a:pPr>
                  <a:defRPr sz="15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Data!$H$17:$H$20</c:f>
              <c:strCache>
                <c:ptCount val="4"/>
                <c:pt idx="0">
                  <c:v>1900-1925</c:v>
                </c:pt>
                <c:pt idx="1">
                  <c:v>1926-1969</c:v>
                </c:pt>
                <c:pt idx="2">
                  <c:v>1970-1994</c:v>
                </c:pt>
                <c:pt idx="3">
                  <c:v>1995-2016</c:v>
                </c:pt>
              </c:strCache>
            </c:strRef>
          </c:cat>
          <c:val>
            <c:numRef>
              <c:f>Data!$I$17:$I$20</c:f>
              <c:numCache>
                <c:formatCode>General</c:formatCode>
                <c:ptCount val="4"/>
                <c:pt idx="0">
                  <c:v>13.0</c:v>
                </c:pt>
                <c:pt idx="1">
                  <c:v>28.0</c:v>
                </c:pt>
                <c:pt idx="2">
                  <c:v>10.0</c:v>
                </c:pt>
                <c:pt idx="3">
                  <c:v>31.0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8817944"/>
        <c:axId val="2114037688"/>
        <c:axId val="0"/>
      </c:bar3DChart>
      <c:catAx>
        <c:axId val="2118817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442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1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40376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14037688"/>
        <c:scaling>
          <c:orientation val="minMax"/>
        </c:scaling>
        <c:delete val="1"/>
        <c:axPos val="l"/>
        <c:majorGridlines>
          <c:spPr>
            <a:ln w="442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118817944"/>
        <c:crosses val="autoZero"/>
        <c:crossBetween val="between"/>
      </c:valAx>
      <c:dTable>
        <c:showHorzBorder val="1"/>
        <c:showVertBorder val="1"/>
        <c:showOutline val="1"/>
        <c:showKeys val="0"/>
        <c:spPr>
          <a:ln w="3175">
            <a:solidFill>
              <a:srgbClr val="000000">
                <a:alpha val="50196"/>
              </a:srgbClr>
            </a:solidFill>
            <a:prstDash val="solid"/>
          </a:ln>
        </c:spPr>
        <c:txPr>
          <a:bodyPr/>
          <a:lstStyle/>
          <a:p>
            <a:pPr rtl="0">
              <a:defRPr sz="1500" b="1" i="1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noFill/>
        <a:ln w="35431">
          <a:noFill/>
        </a:ln>
      </c:spPr>
    </c:plotArea>
    <c:plotVisOnly val="1"/>
    <c:dispBlanksAs val="gap"/>
    <c:showDLblsOverMax val="0"/>
  </c:chart>
  <c:spPr>
    <a:gradFill rotWithShape="0">
      <a:gsLst>
        <a:gs pos="0">
          <a:srgbClr xmlns:mc="http://schemas.openxmlformats.org/markup-compatibility/2006" xmlns:a14="http://schemas.microsoft.com/office/drawing/2010/main" val="000000" mc:Ignorable="a14" a14:legacySpreadsheetColorIndex="78">
            <a:gamma/>
            <a:shade val="46275"/>
            <a:invGamma/>
          </a:srgbClr>
        </a:gs>
        <a:gs pos="50000">
          <a:srgbClr xmlns:mc="http://schemas.openxmlformats.org/markup-compatibility/2006" xmlns:a14="http://schemas.microsoft.com/office/drawing/2010/main" val="FFFFFF" mc:Ignorable="a14" a14:legacySpreadsheetColorIndex="78"/>
        </a:gs>
        <a:gs pos="100000">
          <a:srgbClr xmlns:mc="http://schemas.openxmlformats.org/markup-compatibility/2006" xmlns:a14="http://schemas.microsoft.com/office/drawing/2010/main" val="000000" mc:Ignorable="a14" a14:legacySpreadsheetColorIndex="78">
            <a:gamma/>
            <a:shade val="46275"/>
            <a:invGamma/>
          </a:srgbClr>
        </a:gs>
      </a:gsLst>
      <a:lin ang="2700000" scaled="1"/>
    </a:gradFill>
    <a:ln>
      <a:noFill/>
    </a:ln>
  </c:spPr>
  <c:txPr>
    <a:bodyPr/>
    <a:lstStyle/>
    <a:p>
      <a:pPr>
        <a:defRPr sz="111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Per-Year</a:t>
            </a:r>
            <a:r>
              <a:rPr lang="en-US" baseline="0" dirty="0" smtClean="0"/>
              <a:t> P</a:t>
            </a:r>
            <a:r>
              <a:rPr lang="en-US" dirty="0" smtClean="0"/>
              <a:t>robability </a:t>
            </a:r>
            <a:r>
              <a:rPr lang="en-US" dirty="0"/>
              <a:t>of One or More Major Hurricane Impacts in Positive and Negative AMO Phases (</a:t>
            </a:r>
            <a:r>
              <a:rPr lang="en-US" dirty="0" smtClean="0"/>
              <a:t>1878-2016)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Positive AMO</c:v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'Probabilites by Phenomena'!$U$41:$W$41</c:f>
              <c:strCache>
                <c:ptCount val="3"/>
                <c:pt idx="0">
                  <c:v>US</c:v>
                </c:pt>
                <c:pt idx="1">
                  <c:v>Gulf + FL Panhandle</c:v>
                </c:pt>
                <c:pt idx="2">
                  <c:v>FL Peninsula + East Coast</c:v>
                </c:pt>
              </c:strCache>
            </c:strRef>
          </c:cat>
          <c:val>
            <c:numRef>
              <c:f>'Probabilites by Phenomena'!$U$42:$W$42</c:f>
              <c:numCache>
                <c:formatCode>0%</c:formatCode>
                <c:ptCount val="3"/>
                <c:pt idx="0">
                  <c:v>0.474643252413972</c:v>
                </c:pt>
                <c:pt idx="1">
                  <c:v>0.266805759861174</c:v>
                </c:pt>
                <c:pt idx="2">
                  <c:v>0.307755349417674</c:v>
                </c:pt>
              </c:numCache>
            </c:numRef>
          </c:val>
        </c:ser>
        <c:ser>
          <c:idx val="1"/>
          <c:order val="1"/>
          <c:tx>
            <c:v>Negative AMO</c:v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'Probabilites by Phenomena'!$U$41:$W$41</c:f>
              <c:strCache>
                <c:ptCount val="3"/>
                <c:pt idx="0">
                  <c:v>US</c:v>
                </c:pt>
                <c:pt idx="1">
                  <c:v>Gulf + FL Panhandle</c:v>
                </c:pt>
                <c:pt idx="2">
                  <c:v>FL Peninsula + East Coast</c:v>
                </c:pt>
              </c:strCache>
            </c:strRef>
          </c:cat>
          <c:val>
            <c:numRef>
              <c:f>'Probabilites by Phenomena'!$U$43:$W$43</c:f>
              <c:numCache>
                <c:formatCode>0%</c:formatCode>
                <c:ptCount val="3"/>
                <c:pt idx="0">
                  <c:v>0.375365074276284</c:v>
                </c:pt>
                <c:pt idx="1">
                  <c:v>0.29738131053054</c:v>
                </c:pt>
                <c:pt idx="2">
                  <c:v>0.145178530613545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26692536"/>
        <c:axId val="2126695992"/>
      </c:barChart>
      <c:catAx>
        <c:axId val="212669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695992"/>
        <c:crosses val="autoZero"/>
        <c:auto val="1"/>
        <c:lblAlgn val="ctr"/>
        <c:lblOffset val="100"/>
        <c:noMultiLvlLbl val="0"/>
      </c:catAx>
      <c:valAx>
        <c:axId val="212669599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692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B4212-F1E6-BF41-AE35-0329A8F6155A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145E7-CC83-0045-8A24-F1C7C817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82AA383-2316-4192-93F7-0A61850EF437}" type="datetime1">
              <a:rPr lang="en-US" altLang="en-US"/>
              <a:pPr/>
              <a:t>5/10/17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080BB-3C4D-4C03-867A-A3C36989B2C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6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00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Lexington Insurance 07-09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2809EA3-1236-4619-8EA2-41128805C32A}" type="datetime1">
              <a:rPr lang="en-US" altLang="en-US"/>
              <a:pPr/>
              <a:t>5/10/17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027FF9-ED85-4FA5-B551-56754175AE1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21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25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1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9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E9968-F7ED-B645-94A8-B39AD2633EB8}" type="datetimeFigureOut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DB10B-06F7-FC43-ABA3-D9F9C362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811469" y="949644"/>
            <a:ext cx="7798594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ook"/>
                <a:cs typeface="Avenir Book"/>
              </a:rPr>
              <a:t>Hurricane Season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2017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ook"/>
                <a:cs typeface="Avenir Book"/>
              </a:rPr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ook"/>
                <a:cs typeface="Avenir Book"/>
              </a:rPr>
              <a:t>A Hurricane Era?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11469" y="2528768"/>
            <a:ext cx="7798594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NYU LIVE Web Forum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11 May 2017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45259" y="3494683"/>
            <a:ext cx="7798594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Bryan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Norcross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Sr. Hurricane Specialist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The Weather Channel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  <p:pic>
        <p:nvPicPr>
          <p:cNvPr id="7" name="Picture 6" descr="Bryan Norcross_Bookcover 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96" y="3494683"/>
            <a:ext cx="1585671" cy="25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0370" name="Object 2"/>
          <p:cNvGraphicFramePr>
            <a:graphicFrameLocks noChangeAspect="1"/>
          </p:cNvGraphicFramePr>
          <p:nvPr/>
        </p:nvGraphicFramePr>
        <p:xfrm>
          <a:off x="4286251" y="2971802"/>
          <a:ext cx="3674269" cy="384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Image" r:id="rId3" imgW="6767146" imgH="5303980" progId="Photoshop.Image.7">
                  <p:embed/>
                </p:oleObj>
              </mc:Choice>
              <mc:Fallback>
                <p:oleObj name="Image" r:id="rId3" imgW="6767146" imgH="530398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1" y="2971802"/>
                        <a:ext cx="3674269" cy="384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1" name="Object 3"/>
          <p:cNvGraphicFramePr>
            <a:graphicFrameLocks noChangeAspect="1"/>
          </p:cNvGraphicFramePr>
          <p:nvPr/>
        </p:nvGraphicFramePr>
        <p:xfrm>
          <a:off x="1200151" y="76202"/>
          <a:ext cx="3674269" cy="383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Image" r:id="rId5" imgW="6767146" imgH="5303980" progId="Photoshop.Image.7">
                  <p:embed/>
                </p:oleObj>
              </mc:Choice>
              <mc:Fallback>
                <p:oleObj name="Image" r:id="rId5" imgW="6767146" imgH="530398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1" y="76202"/>
                        <a:ext cx="3674269" cy="383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4972050" y="381002"/>
            <a:ext cx="30289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 Rounded MT Bold" panose="020F0704030504030204" pitchFamily="34" charset="0"/>
              </a:rPr>
              <a:t>THC </a:t>
            </a:r>
            <a:r>
              <a:rPr lang="en-US" altLang="en-US" sz="4000" i="1">
                <a:latin typeface="Arial Rounded MT Bold" panose="020F0704030504030204" pitchFamily="34" charset="0"/>
              </a:rPr>
              <a:t>(or AMO)</a:t>
            </a:r>
            <a:r>
              <a:rPr lang="en-US" altLang="en-US" sz="4000">
                <a:latin typeface="Arial Rounded MT Bold" panose="020F070403050403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4000">
                <a:latin typeface="Arial Rounded MT Bold" panose="020F0704030504030204" pitchFamily="34" charset="0"/>
              </a:rPr>
              <a:t>STRONG</a:t>
            </a:r>
          </a:p>
        </p:txBody>
      </p:sp>
      <p:sp>
        <p:nvSpPr>
          <p:cNvPr id="1210373" name="Text Box 5"/>
          <p:cNvSpPr txBox="1">
            <a:spLocks noChangeArrowheads="1"/>
          </p:cNvSpPr>
          <p:nvPr/>
        </p:nvSpPr>
        <p:spPr bwMode="auto">
          <a:xfrm>
            <a:off x="1257300" y="4495802"/>
            <a:ext cx="29146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4000">
                <a:latin typeface="Arial Rounded MT Bold" panose="020F0704030504030204" pitchFamily="34" charset="0"/>
              </a:rPr>
              <a:t>THC </a:t>
            </a:r>
            <a:r>
              <a:rPr lang="en-US" altLang="en-US" sz="4000" i="1">
                <a:latin typeface="Arial Rounded MT Bold" panose="020F0704030504030204" pitchFamily="34" charset="0"/>
              </a:rPr>
              <a:t>(or AMO)</a:t>
            </a:r>
            <a:r>
              <a:rPr lang="en-US" altLang="en-US" sz="4000">
                <a:latin typeface="Arial Rounded MT Bold" panose="020F0704030504030204" pitchFamily="34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4000">
                <a:latin typeface="Arial Rounded MT Bold" panose="020F0704030504030204" pitchFamily="34" charset="0"/>
              </a:rPr>
              <a:t>WEAK</a:t>
            </a:r>
          </a:p>
        </p:txBody>
      </p:sp>
      <p:sp>
        <p:nvSpPr>
          <p:cNvPr id="1210374" name="Line 6"/>
          <p:cNvSpPr>
            <a:spLocks noChangeShapeType="1"/>
          </p:cNvSpPr>
          <p:nvPr/>
        </p:nvSpPr>
        <p:spPr bwMode="auto">
          <a:xfrm flipH="1">
            <a:off x="4857750" y="121920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0375" name="Line 7"/>
          <p:cNvSpPr>
            <a:spLocks noChangeShapeType="1"/>
          </p:cNvSpPr>
          <p:nvPr/>
        </p:nvSpPr>
        <p:spPr bwMode="auto">
          <a:xfrm flipH="1">
            <a:off x="3600450" y="533400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2256" y="4013077"/>
            <a:ext cx="3946844" cy="2641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74420" y="155908"/>
            <a:ext cx="3930174" cy="2641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100609" y="766281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Busy Era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-1627519" y="5064032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Not-Busy Era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5092203" y="992684"/>
            <a:ext cx="631034" cy="361984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0800000">
            <a:off x="3606054" y="5322383"/>
            <a:ext cx="631034" cy="361984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48770" y="6134484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08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394" name="Picture 9370486" descr="S14Picture 937048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11686"/>
            <a:ext cx="68580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1395" name="Text Box 3"/>
          <p:cNvSpPr txBox="1">
            <a:spLocks noChangeArrowheads="1"/>
          </p:cNvSpPr>
          <p:nvPr/>
        </p:nvSpPr>
        <p:spPr bwMode="auto">
          <a:xfrm>
            <a:off x="2800350" y="4625407"/>
            <a:ext cx="342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211396" name="Text Box 4"/>
          <p:cNvSpPr txBox="1">
            <a:spLocks noChangeArrowheads="1"/>
          </p:cNvSpPr>
          <p:nvPr/>
        </p:nvSpPr>
        <p:spPr bwMode="auto">
          <a:xfrm>
            <a:off x="4465678" y="4526758"/>
            <a:ext cx="342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1211397" name="Text Box 5"/>
          <p:cNvSpPr txBox="1">
            <a:spLocks noChangeArrowheads="1"/>
          </p:cNvSpPr>
          <p:nvPr/>
        </p:nvSpPr>
        <p:spPr bwMode="auto">
          <a:xfrm>
            <a:off x="7300709" y="3876433"/>
            <a:ext cx="342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49385" y="635782"/>
            <a:ext cx="8381999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latin typeface="Avenir Book"/>
                <a:cs typeface="Avenir Book"/>
              </a:rPr>
              <a:t>Warm Atlantic Means Cooler Elsewhere</a:t>
            </a:r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1211400" name="Text Box 8"/>
          <p:cNvSpPr txBox="1">
            <a:spLocks noChangeArrowheads="1"/>
          </p:cNvSpPr>
          <p:nvPr/>
        </p:nvSpPr>
        <p:spPr bwMode="auto">
          <a:xfrm>
            <a:off x="5257800" y="5808138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400" dirty="0"/>
              <a:t>Courtesy of John Marshall (MIT)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48770" y="6134484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114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366466"/>
              </p:ext>
            </p:extLst>
          </p:nvPr>
        </p:nvGraphicFramePr>
        <p:xfrm>
          <a:off x="447315" y="0"/>
          <a:ext cx="833923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 txBox="1">
            <a:spLocks/>
          </p:cNvSpPr>
          <p:nvPr/>
        </p:nvSpPr>
        <p:spPr>
          <a:xfrm>
            <a:off x="748770" y="6366107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solidFill>
                  <a:schemeClr val="bg1"/>
                </a:solidFill>
                <a:latin typeface="Avenir Book"/>
                <a:cs typeface="Avenir Book"/>
              </a:rPr>
              <a:t>Klotzbach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635" y="114155"/>
            <a:ext cx="6422090" cy="543129"/>
          </a:xfrm>
          <a:prstGeom prst="rect">
            <a:avLst/>
          </a:prstGeom>
          <a:solidFill>
            <a:srgbClr val="3B3B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07877" y="6470632"/>
            <a:ext cx="4368678" cy="302870"/>
          </a:xfrm>
          <a:prstGeom prst="rect">
            <a:avLst/>
          </a:prstGeom>
          <a:solidFill>
            <a:srgbClr val="3B3B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74156" y="227794"/>
            <a:ext cx="390215" cy="347284"/>
          </a:xfrm>
          <a:prstGeom prst="rect">
            <a:avLst/>
          </a:prstGeom>
          <a:solidFill>
            <a:srgbClr val="FA01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58680" y="227794"/>
            <a:ext cx="390215" cy="347284"/>
          </a:xfrm>
          <a:prstGeom prst="rect">
            <a:avLst/>
          </a:prstGeom>
          <a:solidFill>
            <a:srgbClr val="136F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-376150" y="121697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Busy Era</a:t>
            </a:r>
            <a:endParaRPr lang="en-US" sz="36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033820" y="63900"/>
            <a:ext cx="4873174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Not-Busy Era</a:t>
            </a:r>
            <a:endParaRPr lang="en-US" sz="36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815797" y="1916330"/>
            <a:ext cx="4873174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FFFF"/>
                </a:solidFill>
                <a:latin typeface="Avenir Book"/>
                <a:cs typeface="Avenir Book"/>
              </a:rPr>
              <a:t>Probability of Cat 3+ impact</a:t>
            </a:r>
            <a:endParaRPr lang="en-US" sz="2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34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156328" y="19969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Is it luck?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Or is it something?</a:t>
            </a: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59176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156328" y="19969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Is it luck?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Or is it something?</a:t>
            </a: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</p:txBody>
      </p:sp>
      <p:pic>
        <p:nvPicPr>
          <p:cNvPr id="2" name="Picture 1" descr="Screen Shot 2017-04-30 at 4.5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230"/>
            <a:ext cx="9144000" cy="61806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7025" y="2238074"/>
            <a:ext cx="1139744" cy="332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0676" y="2238074"/>
            <a:ext cx="1029026" cy="332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9143998" cy="625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6460718"/>
            <a:ext cx="9143998" cy="3972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853028" y="6227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Cat 3+ </a:t>
            </a:r>
            <a:r>
              <a:rPr lang="en-US" sz="4000" dirty="0" smtClean="0">
                <a:latin typeface="Avenir Book"/>
                <a:cs typeface="Avenir Book"/>
              </a:rPr>
              <a:t>Back Then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8617" y="2214798"/>
            <a:ext cx="19710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FA0106"/>
                </a:solidFill>
                <a:latin typeface="Avenir Black"/>
                <a:cs typeface="Avenir Black"/>
              </a:rPr>
              <a:t>20 Cat 3+</a:t>
            </a:r>
            <a:endParaRPr lang="en-US" sz="2800" dirty="0">
              <a:solidFill>
                <a:srgbClr val="FA0106"/>
              </a:solidFill>
              <a:latin typeface="Avenir Black"/>
              <a:cs typeface="Avenir Black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971887" y="2201903"/>
            <a:ext cx="19710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FA0106"/>
                </a:solidFill>
                <a:latin typeface="Avenir Black"/>
                <a:cs typeface="Avenir Black"/>
              </a:rPr>
              <a:t>8 Cat 3+</a:t>
            </a:r>
            <a:endParaRPr lang="en-US" sz="2800" dirty="0">
              <a:solidFill>
                <a:srgbClr val="FA0106"/>
              </a:solidFill>
              <a:latin typeface="Avenir Black"/>
              <a:cs typeface="Avenir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1282" y="1371725"/>
            <a:ext cx="4682716" cy="5336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542345" y="822691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748770" y="6134484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984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156328" y="19969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Is it luck?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Or is it something?</a:t>
            </a: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</p:txBody>
      </p:sp>
      <p:pic>
        <p:nvPicPr>
          <p:cNvPr id="2" name="Picture 1" descr="Screen Shot 2017-04-30 at 4.5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230"/>
            <a:ext cx="9144000" cy="61806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7025" y="2238074"/>
            <a:ext cx="1139744" cy="332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0676" y="2238074"/>
            <a:ext cx="1029026" cy="332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9143998" cy="625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6460718"/>
            <a:ext cx="9143998" cy="3972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66096" y="622756"/>
            <a:ext cx="8311588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Recent </a:t>
            </a:r>
            <a:r>
              <a:rPr lang="en-US" sz="4000" dirty="0" smtClean="0">
                <a:latin typeface="Avenir Book"/>
                <a:cs typeface="Avenir Book"/>
              </a:rPr>
              <a:t>Cat </a:t>
            </a:r>
            <a:r>
              <a:rPr lang="en-US" sz="4000" dirty="0" smtClean="0">
                <a:latin typeface="Avenir Book"/>
                <a:cs typeface="Avenir Book"/>
              </a:rPr>
              <a:t>3+ Storms Turn Away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8617" y="2214798"/>
            <a:ext cx="19710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FA0106"/>
                </a:solidFill>
                <a:latin typeface="Avenir Black"/>
                <a:cs typeface="Avenir Black"/>
              </a:rPr>
              <a:t>20 Cat 3+</a:t>
            </a:r>
            <a:endParaRPr lang="en-US" sz="2800" dirty="0">
              <a:solidFill>
                <a:srgbClr val="FA0106"/>
              </a:solidFill>
              <a:latin typeface="Avenir Black"/>
              <a:cs typeface="Avenir Black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971887" y="2201903"/>
            <a:ext cx="19710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FA0106"/>
                </a:solidFill>
                <a:latin typeface="Avenir Black"/>
                <a:cs typeface="Avenir Black"/>
              </a:rPr>
              <a:t>8 Cat 3+</a:t>
            </a:r>
            <a:endParaRPr lang="en-US" sz="2800" dirty="0">
              <a:solidFill>
                <a:srgbClr val="FA0106"/>
              </a:solidFill>
              <a:latin typeface="Avenir Black"/>
              <a:cs typeface="Avenir Black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748770" y="6134484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536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463256"/>
            <a:ext cx="8417594" cy="63352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244971" y="3088277"/>
            <a:ext cx="228600" cy="2286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29250" y="2667000"/>
            <a:ext cx="228600" cy="2286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/>
          <p:cNvSpPr txBox="1">
            <a:spLocks/>
          </p:cNvSpPr>
          <p:nvPr/>
        </p:nvSpPr>
        <p:spPr>
          <a:xfrm>
            <a:off x="748770" y="6134484"/>
            <a:ext cx="2478289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7800" y="579220"/>
            <a:ext cx="6030766" cy="7226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19377" y="5279528"/>
            <a:ext cx="3346876" cy="384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850105" y="1445832"/>
            <a:ext cx="1917066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Higher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330565" y="2762055"/>
            <a:ext cx="1375213" cy="3050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152400" dir="2700000" algn="tl" rotWithShape="0">
                    <a:srgbClr val="000000"/>
                  </a:outerShdw>
                </a:effectLst>
                <a:latin typeface="Avenir Black"/>
                <a:cs typeface="Avenir Black"/>
              </a:rPr>
              <a:t>Lower</a:t>
            </a:r>
            <a:endParaRPr lang="en-US" sz="18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152400" dir="2700000" algn="tl" rotWithShape="0">
                  <a:srgbClr val="000000"/>
                </a:outerShdw>
              </a:effectLst>
              <a:latin typeface="Avenir Black"/>
              <a:cs typeface="Avenir Black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853028" y="6227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Atmospheric Pressure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005428" y="5155700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ook"/>
                <a:cs typeface="Avenir Book"/>
              </a:rPr>
              <a:t>Peak Hurricane Season 2006 to 2016 </a:t>
            </a:r>
            <a:endParaRPr lang="en-US" sz="2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741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156328" y="19969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2017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Hurricane Season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Forecast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6033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89" y="1"/>
            <a:ext cx="7560023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1989" y="158383"/>
            <a:ext cx="7254447" cy="1300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08555" y="1085808"/>
            <a:ext cx="3338471" cy="822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53028" y="6227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How Good Are the Forecasts?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236505" y="2286439"/>
            <a:ext cx="19710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FA00FF"/>
                </a:solidFill>
                <a:latin typeface="Avenir Black"/>
                <a:cs typeface="Avenir Black"/>
              </a:rPr>
              <a:t>Actual</a:t>
            </a:r>
            <a:endParaRPr lang="en-US" sz="2800" dirty="0">
              <a:solidFill>
                <a:srgbClr val="FA00FF"/>
              </a:solidFill>
              <a:latin typeface="Avenir Black"/>
              <a:cs typeface="Avenir Black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075404" y="2139248"/>
            <a:ext cx="19710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0803FF"/>
                </a:solidFill>
                <a:latin typeface="Avenir Black"/>
                <a:cs typeface="Avenir Black"/>
              </a:rPr>
              <a:t>Forecast</a:t>
            </a:r>
            <a:endParaRPr lang="en-US" sz="2800" dirty="0">
              <a:solidFill>
                <a:srgbClr val="0803F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15003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 descr="Screen Shot 2017-04-30 at 5.08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159"/>
            <a:ext cx="9144000" cy="5139765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324120" y="303619"/>
            <a:ext cx="8446976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latin typeface="Avenir Book"/>
                <a:cs typeface="Avenir Book"/>
              </a:rPr>
              <a:t>Ocean Temp Difference than Normal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April 27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6" name="Right Arrow 5"/>
          <p:cNvSpPr/>
          <p:nvPr/>
        </p:nvSpPr>
        <p:spPr>
          <a:xfrm rot="1486969">
            <a:off x="3155558" y="3128918"/>
            <a:ext cx="1271175" cy="63410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486969">
            <a:off x="6395035" y="2792858"/>
            <a:ext cx="1271175" cy="63410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 rot="1517694">
            <a:off x="2708164" y="3153634"/>
            <a:ext cx="19710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Minus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 rot="1517694">
            <a:off x="5908564" y="2785008"/>
            <a:ext cx="19710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Avenir Black"/>
                <a:cs typeface="Avenir Black"/>
              </a:rPr>
              <a:t>Plus</a:t>
            </a:r>
            <a:endParaRPr lang="en-US" sz="2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176717" y="3962588"/>
            <a:ext cx="3131231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Dominant Effect </a:t>
            </a:r>
            <a:endParaRPr lang="en-US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1572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484134" y="1220568"/>
            <a:ext cx="63590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ook"/>
                <a:cs typeface="Avenir Book"/>
              </a:rPr>
              <a:t>________________________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033107" y="565887"/>
            <a:ext cx="472374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25 Years After Hurricane Andrew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963119" y="1770585"/>
            <a:ext cx="6154937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rgbClr val="FEAF1D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Wind: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165 mph </a:t>
            </a:r>
            <a:r>
              <a:rPr lang="mr-IN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–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 gusts 200+ mph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rgbClr val="FEAF1D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Damage  (1992):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$26.5 Billion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rgbClr val="FEAF1D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Damage  (2017):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$46.5 Billion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rgbClr val="FEAF1D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Damage (2017 Wealth):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$90-100 Billion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rgbClr val="FEAF1D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Homeless (1992):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~350,000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rgbClr val="FEAF1D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Homeless (2017):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500,000 or more</a:t>
            </a: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7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7-04-30 at 5.33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05" y="1038469"/>
            <a:ext cx="7010400" cy="5448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93268" y="939922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6769" y="711014"/>
            <a:ext cx="6333808" cy="42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53028" y="303619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Euro Model El Niño Forecast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April 1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979274" y="3513193"/>
            <a:ext cx="3131231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Moderate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Minus Effect</a:t>
            </a:r>
            <a:endParaRPr lang="en-US" sz="2400" dirty="0">
              <a:latin typeface="Avenir Black"/>
              <a:cs typeface="Avenir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6769" y="1274681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 descr="Screen Shot 2017-04-30 at 5.41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67" y="1274681"/>
            <a:ext cx="7696200" cy="4964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08104" y="1488956"/>
            <a:ext cx="3656794" cy="328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6769" y="711014"/>
            <a:ext cx="6333808" cy="42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284926" y="1886479"/>
            <a:ext cx="2816642" cy="2883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53028" y="303619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Odds of El Niño or Not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Mid April 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783188" y="1817077"/>
            <a:ext cx="39307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Peak of Hurricane Season</a:t>
            </a:r>
            <a:endParaRPr lang="en-US" sz="2400" dirty="0">
              <a:latin typeface="Avenir Black"/>
              <a:cs typeface="Avenir Black"/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4450626" y="2303016"/>
            <a:ext cx="453917" cy="29683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48770" y="6134484"/>
            <a:ext cx="5386307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latin typeface="Avenir Book"/>
                <a:cs typeface="Avenir Book"/>
              </a:rPr>
              <a:t>Courtesy International Research Institute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latin typeface="Avenir Book"/>
                <a:cs typeface="Avenir Book"/>
              </a:rPr>
              <a:t>for Climate and Society </a:t>
            </a:r>
            <a:r>
              <a:rPr lang="mr-IN" sz="1400" dirty="0" smtClean="0">
                <a:latin typeface="Avenir Book"/>
                <a:cs typeface="Avenir Book"/>
              </a:rPr>
              <a:t>–</a:t>
            </a:r>
            <a:r>
              <a:rPr lang="en-US" sz="1400" dirty="0" smtClean="0">
                <a:latin typeface="Avenir Book"/>
                <a:cs typeface="Avenir Book"/>
              </a:rPr>
              <a:t> Columbia University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2574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37" y="1178820"/>
            <a:ext cx="7913077" cy="52981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853028" y="303619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March Cooling of N. Atlantic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Slower Circulation = Less Busy Era</a:t>
            </a:r>
            <a:endParaRPr lang="en-US" sz="20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1795" y="5922231"/>
            <a:ext cx="6903590" cy="802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08104" y="1488956"/>
            <a:ext cx="3656794" cy="328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6769" y="711014"/>
            <a:ext cx="6333808" cy="42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284926" y="1886479"/>
            <a:ext cx="2816642" cy="2883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53028" y="303619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Hurricane Season Forecasts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783188" y="1817077"/>
            <a:ext cx="3930732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Peak of Hurricane Season</a:t>
            </a:r>
            <a:endParaRPr lang="en-US" sz="2400" dirty="0">
              <a:latin typeface="Avenir Black"/>
              <a:cs typeface="Avenir Black"/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4450626" y="2303016"/>
            <a:ext cx="453917" cy="29683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48770" y="6134484"/>
            <a:ext cx="5386307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Avenir Book"/>
                <a:cs typeface="Avenir Book"/>
              </a:rPr>
              <a:t>s</a:t>
            </a:r>
            <a:r>
              <a:rPr lang="en-US" sz="1400" dirty="0" err="1" smtClean="0">
                <a:latin typeface="Avenir Book"/>
                <a:cs typeface="Avenir Book"/>
              </a:rPr>
              <a:t>easonalhurricanepredictions.org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3" name="Picture 2" descr="Screen Shot 2017-04-30 at 5.5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29"/>
            <a:ext cx="9144000" cy="4446562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494974" y="2672917"/>
            <a:ext cx="8649024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ook"/>
                <a:cs typeface="Avenir Book"/>
              </a:rPr>
              <a:t>_____________________________________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5825943" y="2451606"/>
            <a:ext cx="3131231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  <a:latin typeface="Avenir Black"/>
                <a:cs typeface="Avenir Black"/>
              </a:rPr>
              <a:t>Average #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  <a:latin typeface="Avenir Black"/>
                <a:cs typeface="Avenir Black"/>
              </a:rPr>
              <a:t>o</a:t>
            </a:r>
            <a:r>
              <a:rPr lang="en-US" sz="2000" dirty="0" smtClean="0">
                <a:solidFill>
                  <a:srgbClr val="FF0000"/>
                </a:solidFill>
                <a:latin typeface="Avenir Black"/>
                <a:cs typeface="Avenir Black"/>
              </a:rPr>
              <a:t>f Hurricanes</a:t>
            </a:r>
            <a:endParaRPr lang="en-US" sz="20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677333" y="3893540"/>
            <a:ext cx="778933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FEAF1D"/>
                </a:solidFill>
                <a:latin typeface="Avenir Black"/>
                <a:cs typeface="Avenir Black"/>
              </a:rPr>
              <a:t>Consensus:  </a:t>
            </a:r>
            <a:r>
              <a:rPr lang="en-US" sz="2800" dirty="0" smtClean="0">
                <a:solidFill>
                  <a:schemeClr val="bg1"/>
                </a:solidFill>
                <a:latin typeface="Avenir Black"/>
                <a:cs typeface="Avenir Black"/>
              </a:rPr>
              <a:t>Slightly below to near average</a:t>
            </a:r>
            <a:endParaRPr lang="en-US" sz="28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8328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2607549" y="1106741"/>
            <a:ext cx="4278358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Bottom Line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903466" y="2307077"/>
            <a:ext cx="5865886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Average to slightly below Average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10-12 named storms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4-6 hurricanes</a:t>
            </a:r>
          </a:p>
          <a:p>
            <a:pPr marL="0" indent="0">
              <a:spcBef>
                <a:spcPts val="0"/>
              </a:spcBef>
              <a:buNone/>
            </a:pPr>
            <a:endParaRPr lang="en-US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4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</p:txBody>
      </p:sp>
      <p:pic>
        <p:nvPicPr>
          <p:cNvPr id="2" name="Picture 1" descr="Pix - 1926-2 Hurricane Flag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66" y="1360076"/>
            <a:ext cx="647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156328" y="19969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New for 2017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Hurricane Season</a:t>
            </a:r>
          </a:p>
        </p:txBody>
      </p:sp>
    </p:spTree>
    <p:extLst>
      <p:ext uri="{BB962C8B-B14F-4D97-AF65-F5344CB8AC3E}">
        <p14:creationId xmlns:p14="http://schemas.microsoft.com/office/powerpoint/2010/main" val="17250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93268" y="939922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6769" y="711014"/>
            <a:ext cx="6333808" cy="42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88872" y="303619"/>
            <a:ext cx="8766256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latin typeface="Avenir Book"/>
                <a:cs typeface="Avenir Book"/>
              </a:rPr>
              <a:t>Cone &amp; Warnings Before Development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Potential Tropical Cyclone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979274" y="3513193"/>
            <a:ext cx="3131231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Moderate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Minus Effect</a:t>
            </a:r>
            <a:endParaRPr lang="en-US" sz="2400" dirty="0">
              <a:latin typeface="Avenir Black"/>
              <a:cs typeface="Avenir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6769" y="1274681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 descr="Screen Shot 2017-04-30 at 6.0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9" y="1274681"/>
            <a:ext cx="6295743" cy="52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93268" y="939922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6769" y="711014"/>
            <a:ext cx="6333808" cy="42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88872" y="303619"/>
            <a:ext cx="8766256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latin typeface="Avenir Book"/>
                <a:cs typeface="Avenir Book"/>
              </a:rPr>
              <a:t>Show Storm Size with Cone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Winds of 40 mph or Higher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979274" y="3513193"/>
            <a:ext cx="3131231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Moderate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Minus Effect</a:t>
            </a:r>
            <a:endParaRPr lang="en-US" sz="2400" dirty="0">
              <a:latin typeface="Avenir Black"/>
              <a:cs typeface="Avenir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6769" y="1274681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7-05-01 at 10.14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44" y="1346460"/>
            <a:ext cx="6256368" cy="5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93268" y="939922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6769" y="711014"/>
            <a:ext cx="6333808" cy="42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88872" y="303619"/>
            <a:ext cx="8766256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latin typeface="Avenir Book"/>
                <a:cs typeface="Avenir Book"/>
              </a:rPr>
              <a:t>New NHC Timing Graphic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Winds of 40 mph or more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979274" y="3513193"/>
            <a:ext cx="3131231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Moderate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latin typeface="Avenir Black"/>
                <a:cs typeface="Avenir Black"/>
              </a:rPr>
              <a:t>Minus Effect</a:t>
            </a:r>
            <a:endParaRPr lang="en-US" sz="2400" dirty="0">
              <a:latin typeface="Avenir Black"/>
              <a:cs typeface="Avenir 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6769" y="1274681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7-05-01 at 10.11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15" y="1382801"/>
            <a:ext cx="6373897" cy="51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93268" y="939922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6769" y="711014"/>
            <a:ext cx="6333808" cy="421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88872" y="303619"/>
            <a:ext cx="8766256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latin typeface="Avenir Book"/>
                <a:cs typeface="Avenir Book"/>
              </a:rPr>
              <a:t>Storm Surge Watch/Warning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Separate from Hurricane Watch/Warning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6769" y="1274681"/>
            <a:ext cx="1604757" cy="109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Shot 2017-05-01 at 10.20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64" y="1451992"/>
            <a:ext cx="7152332" cy="493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0 Census Homeless Bargra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681913" cy="2209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b="1" dirty="0" smtClean="0">
                <a:solidFill>
                  <a:schemeClr val="tx2"/>
                </a:solidFill>
              </a:rPr>
              <a:t/>
            </a:r>
            <a:br>
              <a:rPr lang="en-US" sz="5300" b="1" dirty="0" smtClean="0">
                <a:solidFill>
                  <a:schemeClr val="tx2"/>
                </a:solidFill>
              </a:rPr>
            </a:br>
            <a:r>
              <a:rPr lang="en-US" sz="3100" dirty="0" smtClean="0">
                <a:solidFill>
                  <a:srgbClr val="FEA648"/>
                </a:solidFill>
                <a:latin typeface="Avenir Medium"/>
                <a:cs typeface="Avenir Medium"/>
              </a:rPr>
              <a:t>Coming Soon to Amazon:</a:t>
            </a:r>
            <a:r>
              <a:rPr lang="en-US" sz="4000" dirty="0" smtClean="0">
                <a:solidFill>
                  <a:schemeClr val="bg1"/>
                </a:solidFill>
                <a:latin typeface="Avenir Medium"/>
                <a:cs typeface="Avenir Medium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Avenir Medium"/>
                <a:cs typeface="Avenir Medium"/>
              </a:rPr>
            </a:br>
            <a:r>
              <a:rPr lang="en-US" sz="4000" dirty="0" smtClean="0">
                <a:solidFill>
                  <a:schemeClr val="bg1"/>
                </a:solidFill>
                <a:latin typeface="Avenir Medium"/>
                <a:cs typeface="Avenir Medium"/>
              </a:rPr>
              <a:t>My Hurricane Andrew Story</a:t>
            </a:r>
            <a:br>
              <a:rPr lang="en-US" sz="4000" dirty="0" smtClean="0">
                <a:solidFill>
                  <a:schemeClr val="bg1"/>
                </a:solidFill>
                <a:latin typeface="Avenir Medium"/>
                <a:cs typeface="Avenir Medium"/>
              </a:rPr>
            </a:br>
            <a:r>
              <a:rPr lang="en-US" sz="3100" dirty="0" smtClean="0">
                <a:solidFill>
                  <a:schemeClr val="bg1"/>
                </a:solidFill>
                <a:latin typeface="Avenir Medium"/>
                <a:cs typeface="Avenir Medium"/>
              </a:rPr>
              <a:t>by Bryan Norcross</a:t>
            </a:r>
            <a:br>
              <a:rPr lang="en-US" sz="3100" dirty="0" smtClean="0">
                <a:solidFill>
                  <a:schemeClr val="bg1"/>
                </a:solidFill>
                <a:latin typeface="Avenir Medium"/>
                <a:cs typeface="Avenir Medium"/>
              </a:rPr>
            </a:br>
            <a:r>
              <a:rPr lang="en-US" sz="5300" b="1" dirty="0" smtClean="0">
                <a:solidFill>
                  <a:schemeClr val="tx2"/>
                </a:solidFill>
              </a:rPr>
              <a:t>			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4000" dirty="0" smtClean="0">
                <a:solidFill>
                  <a:schemeClr val="tx2"/>
                </a:solidFill>
              </a:rPr>
              <a:t/>
            </a:r>
            <a:br>
              <a:rPr lang="en-US" sz="4000" dirty="0" smtClean="0">
                <a:solidFill>
                  <a:schemeClr val="tx2"/>
                </a:solidFill>
              </a:rPr>
            </a:br>
            <a:endParaRPr lang="en-US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7681913" cy="373380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EA648"/>
                </a:solidFill>
                <a:latin typeface="Avenir Next Medium"/>
                <a:cs typeface="Avenir Next Medium"/>
              </a:rPr>
              <a:t>Andrew coverage videos:</a:t>
            </a:r>
          </a:p>
          <a:p>
            <a:pPr algn="l">
              <a:spcBef>
                <a:spcPts val="0"/>
              </a:spcBef>
            </a:pPr>
            <a:r>
              <a:rPr lang="en-US" sz="3600" dirty="0" smtClean="0">
                <a:solidFill>
                  <a:srgbClr val="FFFFFF"/>
                </a:solidFill>
                <a:latin typeface="Avenir Next Medium"/>
                <a:cs typeface="Avenir Next Medium"/>
              </a:rPr>
              <a:t>www.HurricaneAndrew.info</a:t>
            </a:r>
          </a:p>
          <a:p>
            <a:pPr algn="l">
              <a:spcBef>
                <a:spcPts val="0"/>
              </a:spcBef>
            </a:pPr>
            <a:endParaRPr lang="en-US" sz="2400" dirty="0" smtClean="0">
              <a:solidFill>
                <a:srgbClr val="FFFFFF"/>
              </a:solidFill>
              <a:latin typeface="Avenir Next Medium"/>
              <a:cs typeface="Avenir Next Medium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rgbClr val="FFFFFF"/>
              </a:solidFill>
              <a:latin typeface="Avenir Next Medium"/>
              <a:cs typeface="Avenir Next Medium"/>
            </a:endParaRPr>
          </a:p>
          <a:p>
            <a:pPr algn="l">
              <a:spcBef>
                <a:spcPts val="0"/>
              </a:spcBef>
            </a:pPr>
            <a:r>
              <a:rPr lang="en-US" sz="3600" dirty="0" smtClean="0">
                <a:solidFill>
                  <a:srgbClr val="FFFFFF"/>
                </a:solidFill>
                <a:latin typeface="Avenir Next Medium"/>
                <a:cs typeface="Avenir Next Medium"/>
              </a:rPr>
              <a:t>Bryan Norcross</a:t>
            </a:r>
          </a:p>
          <a:p>
            <a:pPr algn="l">
              <a:spcBef>
                <a:spcPts val="0"/>
              </a:spcBef>
            </a:pPr>
            <a:r>
              <a:rPr lang="en-US" sz="2400" dirty="0" err="1" smtClean="0">
                <a:solidFill>
                  <a:srgbClr val="FEA648"/>
                </a:solidFill>
                <a:latin typeface="Avenir Next Medium"/>
                <a:cs typeface="Avenir Next Medium"/>
              </a:rPr>
              <a:t>mail@bnorcross.com</a:t>
            </a:r>
            <a:endParaRPr lang="en-US" sz="2400" dirty="0" smtClean="0">
              <a:solidFill>
                <a:srgbClr val="FEA648"/>
              </a:solidFill>
              <a:latin typeface="Avenir Next Medium"/>
              <a:cs typeface="Avenir Next Medium"/>
            </a:endParaRP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EA648"/>
                </a:solidFill>
                <a:latin typeface="Avenir Next Medium"/>
                <a:cs typeface="Avenir Next Medium"/>
              </a:rPr>
              <a:t>      @</a:t>
            </a:r>
            <a:r>
              <a:rPr lang="en-US" sz="2400" dirty="0" err="1" smtClean="0">
                <a:solidFill>
                  <a:srgbClr val="FEA648"/>
                </a:solidFill>
                <a:latin typeface="Avenir Next Medium"/>
                <a:cs typeface="Avenir Next Medium"/>
              </a:rPr>
              <a:t>bnorcross</a:t>
            </a:r>
            <a:endParaRPr lang="en-US" sz="2400" dirty="0" smtClean="0">
              <a:solidFill>
                <a:srgbClr val="FEA648"/>
              </a:solidFill>
              <a:latin typeface="Avenir Next Medium"/>
              <a:cs typeface="Avenir Next Medium"/>
            </a:endParaRP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EA648"/>
                </a:solidFill>
                <a:latin typeface="Avenir Next Medium"/>
                <a:cs typeface="Avenir Next Medium"/>
              </a:rPr>
              <a:t>      </a:t>
            </a:r>
            <a:r>
              <a:rPr lang="en-US" sz="2400" dirty="0" err="1" smtClean="0">
                <a:solidFill>
                  <a:srgbClr val="FEA648"/>
                </a:solidFill>
                <a:latin typeface="Avenir Next Medium"/>
                <a:cs typeface="Avenir Next Medium"/>
              </a:rPr>
              <a:t>facebook.com</a:t>
            </a:r>
            <a:r>
              <a:rPr lang="en-US" sz="2400" dirty="0" smtClean="0">
                <a:solidFill>
                  <a:srgbClr val="FEA648"/>
                </a:solidFill>
                <a:latin typeface="Avenir Next Medium"/>
                <a:cs typeface="Avenir Next Medium"/>
              </a:rPr>
              <a:t>/</a:t>
            </a:r>
            <a:r>
              <a:rPr lang="en-US" sz="2400" dirty="0" err="1" smtClean="0">
                <a:solidFill>
                  <a:srgbClr val="FEA648"/>
                </a:solidFill>
                <a:latin typeface="Avenir Next Medium"/>
                <a:cs typeface="Avenir Next Medium"/>
              </a:rPr>
              <a:t>TWCBryanNorcross</a:t>
            </a:r>
            <a:endParaRPr lang="en-US" sz="2400" dirty="0" smtClean="0">
              <a:solidFill>
                <a:srgbClr val="FEA648"/>
              </a:solidFill>
              <a:latin typeface="Avenir Next Medium"/>
              <a:cs typeface="Avenir Next Medium"/>
            </a:endParaRPr>
          </a:p>
          <a:p>
            <a:pPr algn="l">
              <a:spcBef>
                <a:spcPts val="0"/>
              </a:spcBef>
            </a:pPr>
            <a:endParaRPr lang="en-US" sz="1800" dirty="0" smtClean="0">
              <a:solidFill>
                <a:srgbClr val="FFFFFF"/>
              </a:solidFill>
              <a:latin typeface="Avenir Next Medium"/>
              <a:cs typeface="Avenir Next Medium"/>
            </a:endParaRPr>
          </a:p>
          <a:p>
            <a:pPr algn="l">
              <a:spcBef>
                <a:spcPts val="0"/>
              </a:spcBef>
            </a:pPr>
            <a:endParaRPr lang="en-US" sz="1800" dirty="0" smtClean="0">
              <a:solidFill>
                <a:srgbClr val="FFFFFF"/>
              </a:solidFill>
              <a:latin typeface="Avenir Next Medium"/>
              <a:cs typeface="Avenir Next Medium"/>
            </a:endParaRPr>
          </a:p>
          <a:p>
            <a:pPr algn="l">
              <a:spcBef>
                <a:spcPts val="0"/>
              </a:spcBef>
            </a:pPr>
            <a:endParaRPr lang="en-US" sz="900" dirty="0" smtClean="0">
              <a:solidFill>
                <a:srgbClr val="FFFFFF"/>
              </a:solidFill>
              <a:latin typeface="Avenir Next Medium"/>
              <a:cs typeface="Avenir Next Medium"/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chemeClr val="tx2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Bryan Norcross_Bookcover 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82" y="495202"/>
            <a:ext cx="1309749" cy="209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156328" y="19969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Busy Eras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 </a:t>
            </a:r>
            <a:r>
              <a:rPr lang="en-US" sz="4800" dirty="0" smtClean="0">
                <a:solidFill>
                  <a:srgbClr val="FEAF1D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vs.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venir Black"/>
                <a:cs typeface="Avenir Black"/>
              </a:rPr>
              <a:t>Not-Busy Eras</a:t>
            </a: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3824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675399"/>
              </p:ext>
            </p:extLst>
          </p:nvPr>
        </p:nvGraphicFramePr>
        <p:xfrm>
          <a:off x="512499" y="0"/>
          <a:ext cx="814841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279183" y="6093894"/>
            <a:ext cx="2616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200" dirty="0">
                <a:latin typeface="Avenir Book"/>
                <a:cs typeface="Avenir Book"/>
              </a:rPr>
              <a:t>Courtesy Phil </a:t>
            </a:r>
            <a:r>
              <a:rPr lang="en-US" kern="1200" dirty="0" err="1">
                <a:latin typeface="Avenir Book"/>
                <a:cs typeface="Avenir Book"/>
              </a:rPr>
              <a:t>Klotzbach</a:t>
            </a:r>
            <a:endParaRPr lang="en-US" kern="1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414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2" y="7202"/>
            <a:ext cx="8530939" cy="65982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6031" y="155909"/>
            <a:ext cx="7518563" cy="1257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53028" y="6227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The U.S. Has Been Super Lucky!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021412" y="2580260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699DDA"/>
                </a:solidFill>
                <a:latin typeface="Avenir Black"/>
                <a:cs typeface="Avenir Black"/>
              </a:rPr>
              <a:t>All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699DDA"/>
                </a:solidFill>
                <a:latin typeface="Avenir Black"/>
                <a:cs typeface="Avenir Black"/>
              </a:rPr>
              <a:t>Landfalls</a:t>
            </a:r>
            <a:endParaRPr lang="en-US" sz="4000" dirty="0">
              <a:solidFill>
                <a:srgbClr val="699DDA"/>
              </a:solidFill>
              <a:latin typeface="Avenir Black"/>
              <a:cs typeface="Avenir Black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181172" y="4841278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E66826"/>
                </a:solidFill>
                <a:latin typeface="Avenir Black"/>
                <a:cs typeface="Avenir Black"/>
              </a:rPr>
              <a:t>Cat 3+</a:t>
            </a:r>
            <a:endParaRPr lang="en-US" sz="4000" dirty="0">
              <a:solidFill>
                <a:srgbClr val="E66826"/>
              </a:solidFill>
              <a:latin typeface="Avenir Black"/>
              <a:cs typeface="Avenir Black"/>
            </a:endParaRPr>
          </a:p>
        </p:txBody>
      </p:sp>
      <p:sp>
        <p:nvSpPr>
          <p:cNvPr id="8" name="Right Arrow 7"/>
          <p:cNvSpPr/>
          <p:nvPr/>
        </p:nvSpPr>
        <p:spPr>
          <a:xfrm rot="813543">
            <a:off x="7485707" y="513783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108262" y="215684"/>
            <a:ext cx="249426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230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98077"/>
            <a:ext cx="9074106" cy="83865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4991" y="-460426"/>
            <a:ext cx="8084821" cy="189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667411"/>
            <a:ext cx="8814636" cy="1258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48770" y="6134484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" name="Right Arrow 2"/>
          <p:cNvSpPr/>
          <p:nvPr/>
        </p:nvSpPr>
        <p:spPr>
          <a:xfrm rot="2705137">
            <a:off x="4530233" y="273368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53028" y="6227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Busy Era minus Not-Busy Era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53028" y="4669013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Ocean Temperature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2" name="Right Arrow 11"/>
          <p:cNvSpPr/>
          <p:nvPr/>
        </p:nvSpPr>
        <p:spPr>
          <a:xfrm rot="6769681">
            <a:off x="7267791" y="221616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4098" y="884439"/>
            <a:ext cx="10744200" cy="58048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4073" y="113735"/>
            <a:ext cx="8084821" cy="1020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534611" y="5667411"/>
            <a:ext cx="10349247" cy="1258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48770" y="6134484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" name="Right Arrow 2"/>
          <p:cNvSpPr/>
          <p:nvPr/>
        </p:nvSpPr>
        <p:spPr>
          <a:xfrm rot="19183109">
            <a:off x="4650052" y="3476496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53028" y="622756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Salt Content in the Ocean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748770" y="5667411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latin typeface="Avenir Book"/>
                <a:cs typeface="Avenir Book"/>
              </a:rPr>
              <a:t>Atlantic Much Saltier</a:t>
            </a:r>
            <a:endParaRPr 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5512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0370" name="Object 2"/>
          <p:cNvGraphicFramePr>
            <a:graphicFrameLocks noChangeAspect="1"/>
          </p:cNvGraphicFramePr>
          <p:nvPr/>
        </p:nvGraphicFramePr>
        <p:xfrm>
          <a:off x="4286251" y="2971802"/>
          <a:ext cx="3674269" cy="384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" r:id="rId3" imgW="6767146" imgH="5303980" progId="Photoshop.Image.7">
                  <p:embed/>
                </p:oleObj>
              </mc:Choice>
              <mc:Fallback>
                <p:oleObj name="Image" r:id="rId3" imgW="6767146" imgH="530398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1" y="2971802"/>
                        <a:ext cx="3674269" cy="384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1" name="Object 3"/>
          <p:cNvGraphicFramePr>
            <a:graphicFrameLocks noChangeAspect="1"/>
          </p:cNvGraphicFramePr>
          <p:nvPr/>
        </p:nvGraphicFramePr>
        <p:xfrm>
          <a:off x="1200151" y="76202"/>
          <a:ext cx="3674269" cy="383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" r:id="rId5" imgW="6767146" imgH="5303980" progId="Photoshop.Image.7">
                  <p:embed/>
                </p:oleObj>
              </mc:Choice>
              <mc:Fallback>
                <p:oleObj name="Image" r:id="rId5" imgW="6767146" imgH="530398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1" y="76202"/>
                        <a:ext cx="3674269" cy="383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4972050" y="381002"/>
            <a:ext cx="30289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latin typeface="Arial Rounded MT Bold" panose="020F0704030504030204" pitchFamily="34" charset="0"/>
              </a:rPr>
              <a:t>THC </a:t>
            </a:r>
            <a:r>
              <a:rPr lang="en-US" altLang="en-US" sz="4000" i="1">
                <a:latin typeface="Arial Rounded MT Bold" panose="020F0704030504030204" pitchFamily="34" charset="0"/>
              </a:rPr>
              <a:t>(or AMO)</a:t>
            </a:r>
            <a:r>
              <a:rPr lang="en-US" altLang="en-US" sz="4000">
                <a:latin typeface="Arial Rounded MT Bold" panose="020F070403050403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4000">
                <a:latin typeface="Arial Rounded MT Bold" panose="020F0704030504030204" pitchFamily="34" charset="0"/>
              </a:rPr>
              <a:t>STRONG</a:t>
            </a:r>
          </a:p>
        </p:txBody>
      </p:sp>
      <p:sp>
        <p:nvSpPr>
          <p:cNvPr id="1210373" name="Text Box 5"/>
          <p:cNvSpPr txBox="1">
            <a:spLocks noChangeArrowheads="1"/>
          </p:cNvSpPr>
          <p:nvPr/>
        </p:nvSpPr>
        <p:spPr bwMode="auto">
          <a:xfrm>
            <a:off x="1257300" y="4495802"/>
            <a:ext cx="29146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4000">
                <a:latin typeface="Arial Rounded MT Bold" panose="020F0704030504030204" pitchFamily="34" charset="0"/>
              </a:rPr>
              <a:t>THC </a:t>
            </a:r>
            <a:r>
              <a:rPr lang="en-US" altLang="en-US" sz="4000" i="1">
                <a:latin typeface="Arial Rounded MT Bold" panose="020F0704030504030204" pitchFamily="34" charset="0"/>
              </a:rPr>
              <a:t>(or AMO)</a:t>
            </a:r>
            <a:r>
              <a:rPr lang="en-US" altLang="en-US" sz="4000">
                <a:latin typeface="Arial Rounded MT Bold" panose="020F0704030504030204" pitchFamily="34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4000">
                <a:latin typeface="Arial Rounded MT Bold" panose="020F0704030504030204" pitchFamily="34" charset="0"/>
              </a:rPr>
              <a:t>WEAK</a:t>
            </a:r>
          </a:p>
        </p:txBody>
      </p:sp>
      <p:sp>
        <p:nvSpPr>
          <p:cNvPr id="1210374" name="Line 6"/>
          <p:cNvSpPr>
            <a:spLocks noChangeShapeType="1"/>
          </p:cNvSpPr>
          <p:nvPr/>
        </p:nvSpPr>
        <p:spPr bwMode="auto">
          <a:xfrm flipH="1">
            <a:off x="4857750" y="121920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0375" name="Line 7"/>
          <p:cNvSpPr>
            <a:spLocks noChangeShapeType="1"/>
          </p:cNvSpPr>
          <p:nvPr/>
        </p:nvSpPr>
        <p:spPr bwMode="auto">
          <a:xfrm flipH="1">
            <a:off x="3600450" y="5334000"/>
            <a:ext cx="62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2256" y="4013077"/>
            <a:ext cx="3946844" cy="2641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74420" y="155908"/>
            <a:ext cx="3930174" cy="6702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100609" y="766281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000" dirty="0" smtClean="0">
                <a:latin typeface="Avenir Book"/>
                <a:cs typeface="Avenir Book"/>
              </a:rPr>
              <a:t>Busy Era</a:t>
            </a:r>
            <a:endParaRPr lang="en-US" sz="4000" dirty="0">
              <a:latin typeface="Avenir Book"/>
              <a:cs typeface="Avenir Book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5092203" y="992684"/>
            <a:ext cx="631034" cy="361984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48770" y="6134484"/>
            <a:ext cx="7421355" cy="4073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venir Book"/>
                <a:cs typeface="Avenir Book"/>
              </a:rPr>
              <a:t>Courtesy Phil </a:t>
            </a:r>
            <a:r>
              <a:rPr lang="en-US" sz="1600" dirty="0" err="1" smtClean="0">
                <a:latin typeface="Avenir Book"/>
                <a:cs typeface="Avenir Book"/>
              </a:rPr>
              <a:t>Klotzbach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71950" y="3914777"/>
            <a:ext cx="3946844" cy="2902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Object 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545</Words>
  <Application>Microsoft Macintosh PowerPoint</Application>
  <PresentationFormat>On-screen Show (4:3)</PresentationFormat>
  <Paragraphs>198</Paragraphs>
  <Slides>30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Coming Soon to Amazon: My Hurricane Andrew Story by Bryan Norcross      </vt:lpstr>
    </vt:vector>
  </TitlesOfParts>
  <Company>Bryan Norcross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Norcross</dc:creator>
  <cp:lastModifiedBy>B Norcross</cp:lastModifiedBy>
  <cp:revision>25</cp:revision>
  <dcterms:created xsi:type="dcterms:W3CDTF">2017-04-30T19:08:41Z</dcterms:created>
  <dcterms:modified xsi:type="dcterms:W3CDTF">2017-05-10T16:09:27Z</dcterms:modified>
</cp:coreProperties>
</file>